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82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A81C70-C4A2-44F6-83A5-B4F1D1AB964E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60F2AB-75EF-4847-BACB-47AF6D4A42E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16428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131017-A125-4325-BB30-14EC47F3C128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4AD462-0410-4DAA-BAD3-49DFD3B54301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4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4ECBE9-9D19-4A87-8815-195EAF01405C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ACEDC-581A-4231-AD64-98F2699748C2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17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28530C-50BA-4353-8845-BDEE2D4B5ACB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6EF6F-A799-4DB5-8EF3-E1C66FAB2C16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72626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6347D2-D6A6-48AC-B218-3E175C7E31D5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BCED5E-FEE4-443C-B61A-89B2386ED723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19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775B50-D5DC-47D2-8515-C41AAD627A4B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6DC530-A461-4DDF-8BD4-FC5667B4B0C0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20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0BE98A-6CE2-4FE3-811F-0ADEBA236868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555168-FBB2-4109-A4EB-83D4BACCDC3F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22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69ECE1-F405-4947-A123-3795E3649771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CEE7B5-338E-474E-ABEB-ED825D9DB7D2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08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F68F6E-1E41-4223-B446-58050996BB9D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C6CFEA-6C1B-4F6D-9742-5EF7B41E20C8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332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7875D7-5DC7-4CD8-949A-224F594CD410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1F0250-93D8-4189-8B7B-A90EDA2E6CF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47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de-DE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9C2EC0-B31D-43F4-AB40-AC637FFBC84C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E29CE5-74CB-4BF4-93CD-A2082FE9B7D3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59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5BFF70D-B3A6-4709-8F1E-C55F26D59A79}" type="datetime1">
              <a:rPr lang="de-DE"/>
              <a:pPr lvl="0"/>
              <a:t>29.01.2021</a:t>
            </a:fld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248138C-F403-4E85-872F-D095580B4C2A}" type="slidenum"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214405" y="2098008"/>
            <a:ext cx="9494983" cy="2904545"/>
          </a:xfrm>
        </p:spPr>
        <p:txBody>
          <a:bodyPr/>
          <a:lstStyle/>
          <a:p>
            <a:pPr lvl="0" algn="just"/>
            <a:r>
              <a:rPr lang="de-DE" b="1">
                <a:solidFill>
                  <a:srgbClr val="0070C0"/>
                </a:solidFill>
              </a:rPr>
              <a:t>In der folgenden Präsentation erhalten Sie Unterstützung beim Ausfüllen des Formulars „Anmeldung in den Jahrgang 5“</a:t>
            </a:r>
          </a:p>
        </p:txBody>
      </p:sp>
      <p:sp>
        <p:nvSpPr>
          <p:cNvPr id="3" name="Chevron 3"/>
          <p:cNvSpPr/>
          <p:nvPr/>
        </p:nvSpPr>
        <p:spPr>
          <a:xfrm>
            <a:off x="11425382" y="6354613"/>
            <a:ext cx="452582" cy="3556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extfeld 5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KLICK</a:t>
            </a:r>
          </a:p>
        </p:txBody>
      </p:sp>
      <p:graphicFrame>
        <p:nvGraphicFramePr>
          <p:cNvPr id="5" name="Objekt 6"/>
          <p:cNvGraphicFramePr/>
          <p:nvPr/>
        </p:nvGraphicFramePr>
        <p:xfrm>
          <a:off x="618637" y="243806"/>
          <a:ext cx="3923882" cy="1854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938272" imgH="1385316" progId="">
                  <p:embed/>
                </p:oleObj>
              </mc:Choice>
              <mc:Fallback>
                <p:oleObj name="Picture" r:id="rId2" imgW="2938272" imgH="1385316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8637" y="243806"/>
                        <a:ext cx="3923882" cy="1854202"/>
                      </a:xfrm>
                      <a:prstGeom prst="rect">
                        <a:avLst/>
                      </a:prstGeom>
                      <a:noFill/>
                      <a:ln cap="flat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993" y="886693"/>
            <a:ext cx="4409968" cy="623797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3120" y="1025234"/>
            <a:ext cx="4019025" cy="56849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feld 6"/>
          <p:cNvSpPr txBox="1"/>
          <p:nvPr/>
        </p:nvSpPr>
        <p:spPr>
          <a:xfrm>
            <a:off x="969821" y="471053"/>
            <a:ext cx="10908142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Mit dem Halbjahreszeugnis erhalten die Kinder des 4. Schuljahres </a:t>
            </a: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dieses Anmeldeformular:</a:t>
            </a:r>
            <a:endParaRPr lang="de-DE" sz="1800" b="0" i="0" u="none" strike="noStrike" kern="1200" cap="none" spc="0" baseline="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6" name="Chevron 8"/>
          <p:cNvSpPr/>
          <p:nvPr/>
        </p:nvSpPr>
        <p:spPr>
          <a:xfrm>
            <a:off x="11425382" y="6354613"/>
            <a:ext cx="452582" cy="3556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Textfeld 9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KLICK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0000"/>
    </mc:Choice>
    <mc:Fallback>
      <p:transition advClick="0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81" y="157761"/>
            <a:ext cx="7336158" cy="65012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5"/>
          <p:cNvSpPr txBox="1"/>
          <p:nvPr/>
        </p:nvSpPr>
        <p:spPr>
          <a:xfrm>
            <a:off x="7952509" y="857597"/>
            <a:ext cx="3546765" cy="9233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Bitte prüfen Sie, ob alle Angaben richtig sind. Nehmen Sie ggf. Korrekturen direkt im Formular vor.</a:t>
            </a:r>
          </a:p>
        </p:txBody>
      </p:sp>
      <p:sp>
        <p:nvSpPr>
          <p:cNvPr id="4" name="Pfeil nach unten 6"/>
          <p:cNvSpPr/>
          <p:nvPr/>
        </p:nvSpPr>
        <p:spPr>
          <a:xfrm rot="7402225">
            <a:off x="7518378" y="2719038"/>
            <a:ext cx="868213" cy="1699531"/>
          </a:xfrm>
          <a:custGeom>
            <a:avLst>
              <a:gd name="f0" fmla="val 1608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xtfeld 7"/>
          <p:cNvSpPr txBox="1"/>
          <p:nvPr/>
        </p:nvSpPr>
        <p:spPr>
          <a:xfrm>
            <a:off x="8574511" y="4156359"/>
            <a:ext cx="2819991" cy="1200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Bitte unbedingt ankreuzen. Bei alleinigem Sorgerecht, die Bescheinigung als Kopie beifügen.</a:t>
            </a:r>
          </a:p>
        </p:txBody>
      </p:sp>
      <p:sp>
        <p:nvSpPr>
          <p:cNvPr id="6" name="Textfeld 8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KLICK</a:t>
            </a:r>
          </a:p>
        </p:txBody>
      </p:sp>
      <p:sp>
        <p:nvSpPr>
          <p:cNvPr id="7" name="Chevron 9"/>
          <p:cNvSpPr/>
          <p:nvPr/>
        </p:nvSpPr>
        <p:spPr>
          <a:xfrm>
            <a:off x="11425382" y="6354613"/>
            <a:ext cx="452582" cy="3556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0000"/>
    </mc:Choice>
    <mc:Fallback>
      <p:transition advClick="0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97" y="1025234"/>
            <a:ext cx="11551340" cy="52277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5"/>
          <p:cNvSpPr txBox="1"/>
          <p:nvPr/>
        </p:nvSpPr>
        <p:spPr>
          <a:xfrm>
            <a:off x="997528" y="434111"/>
            <a:ext cx="9559640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Wenn Sie die Burgsitzschule als weiterführende Schule wählen: </a:t>
            </a:r>
          </a:p>
        </p:txBody>
      </p:sp>
      <p:sp>
        <p:nvSpPr>
          <p:cNvPr id="4" name="Textfeld 6"/>
          <p:cNvSpPr txBox="1"/>
          <p:nvPr/>
        </p:nvSpPr>
        <p:spPr>
          <a:xfrm>
            <a:off x="785094" y="3639129"/>
            <a:ext cx="2937162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Es ist kein Kreuz notwendig.</a:t>
            </a:r>
          </a:p>
        </p:txBody>
      </p:sp>
      <p:sp>
        <p:nvSpPr>
          <p:cNvPr id="5" name="Multiplizieren 7"/>
          <p:cNvSpPr/>
          <p:nvPr/>
        </p:nvSpPr>
        <p:spPr>
          <a:xfrm>
            <a:off x="3796149" y="1551709"/>
            <a:ext cx="406395" cy="40639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*/ 0 0 1"/>
              <a:gd name="f9" fmla="val 23520"/>
              <a:gd name="f10" fmla="+- 0 0 -270"/>
              <a:gd name="f11" fmla="+- 0 0 -360"/>
              <a:gd name="f12" fmla="+- 0 0 -90"/>
              <a:gd name="f13" fmla="+- 0 0 -180"/>
              <a:gd name="f14" fmla="abs f3"/>
              <a:gd name="f15" fmla="abs f4"/>
              <a:gd name="f16" fmla="abs f5"/>
              <a:gd name="f17" fmla="*/ f10 f0 1"/>
              <a:gd name="f18" fmla="*/ f11 f0 1"/>
              <a:gd name="f19" fmla="*/ f12 f0 1"/>
              <a:gd name="f20" fmla="*/ f13 f0 1"/>
              <a:gd name="f21" fmla="?: f14 f3 1"/>
              <a:gd name="f22" fmla="?: f15 f4 1"/>
              <a:gd name="f23" fmla="?: f16 f5 1"/>
              <a:gd name="f24" fmla="*/ f17 1 f2"/>
              <a:gd name="f25" fmla="*/ f18 1 f2"/>
              <a:gd name="f26" fmla="*/ f19 1 f2"/>
              <a:gd name="f27" fmla="*/ f20 1 f2"/>
              <a:gd name="f28" fmla="*/ f21 1 21600"/>
              <a:gd name="f29" fmla="*/ f22 1 21600"/>
              <a:gd name="f30" fmla="*/ 21600 f21 1"/>
              <a:gd name="f31" fmla="*/ 21600 f22 1"/>
              <a:gd name="f32" fmla="+- f24 0 f1"/>
              <a:gd name="f33" fmla="+- f25 0 f1"/>
              <a:gd name="f34" fmla="+- f26 0 f1"/>
              <a:gd name="f35" fmla="+- f27 0 f1"/>
              <a:gd name="f36" fmla="min f29 f28"/>
              <a:gd name="f37" fmla="*/ f30 1 f23"/>
              <a:gd name="f38" fmla="*/ f31 1 f23"/>
              <a:gd name="f39" fmla="val f37"/>
              <a:gd name="f40" fmla="val f38"/>
              <a:gd name="f41" fmla="+- f40 0 f6"/>
              <a:gd name="f42" fmla="+- f39 0 f6"/>
              <a:gd name="f43" fmla="*/ f41 1 2"/>
              <a:gd name="f44" fmla="*/ f42 1 2"/>
              <a:gd name="f45" fmla="min f42 f41"/>
              <a:gd name="f46" fmla="+- 0 0 f42"/>
              <a:gd name="f47" fmla="+- 0 0 f41"/>
              <a:gd name="f48" fmla="*/ f42 f42 1"/>
              <a:gd name="f49" fmla="*/ f41 f41 1"/>
              <a:gd name="f50" fmla="+- f6 f43 0"/>
              <a:gd name="f51" fmla="+- f6 f44 0"/>
              <a:gd name="f52" fmla="*/ f45 f9 1"/>
              <a:gd name="f53" fmla="+- f48 f49 0"/>
              <a:gd name="f54" fmla="+- 0 0 f46"/>
              <a:gd name="f55" fmla="+- 0 0 f47"/>
              <a:gd name="f56" fmla="*/ f52 1 100000"/>
              <a:gd name="f57" fmla="at2 f54 f55"/>
              <a:gd name="f58" fmla="+- f53 f8 0"/>
              <a:gd name="f59" fmla="*/ f51 f36 1"/>
              <a:gd name="f60" fmla="*/ f50 f36 1"/>
              <a:gd name="f61" fmla="+- f57 f1 0"/>
              <a:gd name="f62" fmla="sqrt f58"/>
              <a:gd name="f63" fmla="*/ f61 f7 1"/>
              <a:gd name="f64" fmla="*/ f62 51965 1"/>
              <a:gd name="f65" fmla="*/ f63 1 f0"/>
              <a:gd name="f66" fmla="*/ f64 1 100000"/>
              <a:gd name="f67" fmla="+- 0 0 f65"/>
              <a:gd name="f68" fmla="+- f62 0 f66"/>
              <a:gd name="f69" fmla="val f67"/>
              <a:gd name="f70" fmla="+- 0 0 f69"/>
              <a:gd name="f71" fmla="*/ f70 f0 1"/>
              <a:gd name="f72" fmla="*/ f71 1 f7"/>
              <a:gd name="f73" fmla="+- f72 0 f1"/>
              <a:gd name="f74" fmla="+- f73 f1 0"/>
              <a:gd name="f75" fmla="*/ f74 f7 1"/>
              <a:gd name="f76" fmla="*/ f75 1 f0"/>
              <a:gd name="f77" fmla="+- 0 0 f76"/>
              <a:gd name="f78" fmla="+- 0 0 f77"/>
              <a:gd name="f79" fmla="*/ f78 f0 1"/>
              <a:gd name="f80" fmla="*/ f79 1 f7"/>
              <a:gd name="f81" fmla="+- f80 0 f1"/>
              <a:gd name="f82" fmla="sin 1 f81"/>
              <a:gd name="f83" fmla="cos 1 f81"/>
              <a:gd name="f84" fmla="tan 1 f81"/>
              <a:gd name="f85" fmla="+- 0 0 f82"/>
              <a:gd name="f86" fmla="+- 0 0 f83"/>
              <a:gd name="f87" fmla="*/ 1 1 f84"/>
              <a:gd name="f88" fmla="+- 0 0 f85"/>
              <a:gd name="f89" fmla="+- 0 0 f86"/>
              <a:gd name="f90" fmla="*/ 1 1 f87"/>
              <a:gd name="f91" fmla="val f88"/>
              <a:gd name="f92" fmla="val f89"/>
              <a:gd name="f93" fmla="*/ f92 f68 1"/>
              <a:gd name="f94" fmla="*/ f91 f68 1"/>
              <a:gd name="f95" fmla="*/ f91 f56 1"/>
              <a:gd name="f96" fmla="*/ f92 f56 1"/>
              <a:gd name="f97" fmla="*/ f93 1 2"/>
              <a:gd name="f98" fmla="*/ f94 1 2"/>
              <a:gd name="f99" fmla="*/ f95 1 2"/>
              <a:gd name="f100" fmla="*/ f96 1 2"/>
              <a:gd name="f101" fmla="+- f97 0 f99"/>
              <a:gd name="f102" fmla="+- f98 f100 0"/>
              <a:gd name="f103" fmla="+- f97 f99 0"/>
              <a:gd name="f104" fmla="+- f98 0 f100"/>
              <a:gd name="f105" fmla="+- f39 0 f97"/>
              <a:gd name="f106" fmla="+- f40 0 f98"/>
              <a:gd name="f107" fmla="*/ f97 f36 1"/>
              <a:gd name="f108" fmla="*/ f98 f36 1"/>
              <a:gd name="f109" fmla="+- f51 0 f103"/>
              <a:gd name="f110" fmla="+- f39 0 f103"/>
              <a:gd name="f111" fmla="+- f39 0 f101"/>
              <a:gd name="f112" fmla="+- f50 0 f102"/>
              <a:gd name="f113" fmla="+- f40 0 f102"/>
              <a:gd name="f114" fmla="+- f40 0 f104"/>
              <a:gd name="f115" fmla="*/ f101 f36 1"/>
              <a:gd name="f116" fmla="*/ f104 f36 1"/>
              <a:gd name="f117" fmla="*/ f102 f36 1"/>
              <a:gd name="f118" fmla="*/ f103 f36 1"/>
              <a:gd name="f119" fmla="*/ f105 f36 1"/>
              <a:gd name="f120" fmla="*/ f106 f36 1"/>
              <a:gd name="f121" fmla="*/ f109 f90 1"/>
              <a:gd name="f122" fmla="*/ f112 1 f90"/>
              <a:gd name="f123" fmla="*/ f111 f36 1"/>
              <a:gd name="f124" fmla="*/ f114 f36 1"/>
              <a:gd name="f125" fmla="*/ f110 f36 1"/>
              <a:gd name="f126" fmla="*/ f113 f36 1"/>
              <a:gd name="f127" fmla="+- f121 f104 0"/>
              <a:gd name="f128" fmla="+- f111 0 f122"/>
              <a:gd name="f129" fmla="+- f101 f122 0"/>
              <a:gd name="f130" fmla="+- f40 0 f127"/>
              <a:gd name="f131" fmla="*/ f127 f36 1"/>
              <a:gd name="f132" fmla="*/ f128 f36 1"/>
              <a:gd name="f133" fmla="*/ f129 f36 1"/>
              <a:gd name="f134" fmla="*/ f130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107" y="f108"/>
              </a:cxn>
              <a:cxn ang="f33">
                <a:pos x="f119" y="f108"/>
              </a:cxn>
              <a:cxn ang="f34">
                <a:pos x="f119" y="f120"/>
              </a:cxn>
              <a:cxn ang="f35">
                <a:pos x="f107" y="f120"/>
              </a:cxn>
            </a:cxnLst>
            <a:rect l="f115" t="f116" r="f123" b="f124"/>
            <a:pathLst>
              <a:path>
                <a:moveTo>
                  <a:pt x="f115" y="f117"/>
                </a:moveTo>
                <a:lnTo>
                  <a:pt x="f118" y="f116"/>
                </a:lnTo>
                <a:lnTo>
                  <a:pt x="f59" y="f131"/>
                </a:lnTo>
                <a:lnTo>
                  <a:pt x="f125" y="f116"/>
                </a:lnTo>
                <a:lnTo>
                  <a:pt x="f123" y="f117"/>
                </a:lnTo>
                <a:lnTo>
                  <a:pt x="f132" y="f60"/>
                </a:lnTo>
                <a:lnTo>
                  <a:pt x="f123" y="f126"/>
                </a:lnTo>
                <a:lnTo>
                  <a:pt x="f125" y="f124"/>
                </a:lnTo>
                <a:lnTo>
                  <a:pt x="f59" y="f134"/>
                </a:lnTo>
                <a:lnTo>
                  <a:pt x="f118" y="f124"/>
                </a:lnTo>
                <a:lnTo>
                  <a:pt x="f115" y="f126"/>
                </a:lnTo>
                <a:lnTo>
                  <a:pt x="f133" y="f60"/>
                </a:lnTo>
                <a:close/>
              </a:path>
            </a:pathLst>
          </a:custGeom>
          <a:solidFill>
            <a:srgbClr val="FF0000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Multiplizieren 8"/>
          <p:cNvSpPr/>
          <p:nvPr/>
        </p:nvSpPr>
        <p:spPr>
          <a:xfrm>
            <a:off x="6230931" y="3232724"/>
            <a:ext cx="406395" cy="40639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*/ 0 0 1"/>
              <a:gd name="f9" fmla="val 23520"/>
              <a:gd name="f10" fmla="+- 0 0 -270"/>
              <a:gd name="f11" fmla="+- 0 0 -360"/>
              <a:gd name="f12" fmla="+- 0 0 -90"/>
              <a:gd name="f13" fmla="+- 0 0 -180"/>
              <a:gd name="f14" fmla="abs f3"/>
              <a:gd name="f15" fmla="abs f4"/>
              <a:gd name="f16" fmla="abs f5"/>
              <a:gd name="f17" fmla="*/ f10 f0 1"/>
              <a:gd name="f18" fmla="*/ f11 f0 1"/>
              <a:gd name="f19" fmla="*/ f12 f0 1"/>
              <a:gd name="f20" fmla="*/ f13 f0 1"/>
              <a:gd name="f21" fmla="?: f14 f3 1"/>
              <a:gd name="f22" fmla="?: f15 f4 1"/>
              <a:gd name="f23" fmla="?: f16 f5 1"/>
              <a:gd name="f24" fmla="*/ f17 1 f2"/>
              <a:gd name="f25" fmla="*/ f18 1 f2"/>
              <a:gd name="f26" fmla="*/ f19 1 f2"/>
              <a:gd name="f27" fmla="*/ f20 1 f2"/>
              <a:gd name="f28" fmla="*/ f21 1 21600"/>
              <a:gd name="f29" fmla="*/ f22 1 21600"/>
              <a:gd name="f30" fmla="*/ 21600 f21 1"/>
              <a:gd name="f31" fmla="*/ 21600 f22 1"/>
              <a:gd name="f32" fmla="+- f24 0 f1"/>
              <a:gd name="f33" fmla="+- f25 0 f1"/>
              <a:gd name="f34" fmla="+- f26 0 f1"/>
              <a:gd name="f35" fmla="+- f27 0 f1"/>
              <a:gd name="f36" fmla="min f29 f28"/>
              <a:gd name="f37" fmla="*/ f30 1 f23"/>
              <a:gd name="f38" fmla="*/ f31 1 f23"/>
              <a:gd name="f39" fmla="val f37"/>
              <a:gd name="f40" fmla="val f38"/>
              <a:gd name="f41" fmla="+- f40 0 f6"/>
              <a:gd name="f42" fmla="+- f39 0 f6"/>
              <a:gd name="f43" fmla="*/ f41 1 2"/>
              <a:gd name="f44" fmla="*/ f42 1 2"/>
              <a:gd name="f45" fmla="min f42 f41"/>
              <a:gd name="f46" fmla="+- 0 0 f42"/>
              <a:gd name="f47" fmla="+- 0 0 f41"/>
              <a:gd name="f48" fmla="*/ f42 f42 1"/>
              <a:gd name="f49" fmla="*/ f41 f41 1"/>
              <a:gd name="f50" fmla="+- f6 f43 0"/>
              <a:gd name="f51" fmla="+- f6 f44 0"/>
              <a:gd name="f52" fmla="*/ f45 f9 1"/>
              <a:gd name="f53" fmla="+- f48 f49 0"/>
              <a:gd name="f54" fmla="+- 0 0 f46"/>
              <a:gd name="f55" fmla="+- 0 0 f47"/>
              <a:gd name="f56" fmla="*/ f52 1 100000"/>
              <a:gd name="f57" fmla="at2 f54 f55"/>
              <a:gd name="f58" fmla="+- f53 f8 0"/>
              <a:gd name="f59" fmla="*/ f51 f36 1"/>
              <a:gd name="f60" fmla="*/ f50 f36 1"/>
              <a:gd name="f61" fmla="+- f57 f1 0"/>
              <a:gd name="f62" fmla="sqrt f58"/>
              <a:gd name="f63" fmla="*/ f61 f7 1"/>
              <a:gd name="f64" fmla="*/ f62 51965 1"/>
              <a:gd name="f65" fmla="*/ f63 1 f0"/>
              <a:gd name="f66" fmla="*/ f64 1 100000"/>
              <a:gd name="f67" fmla="+- 0 0 f65"/>
              <a:gd name="f68" fmla="+- f62 0 f66"/>
              <a:gd name="f69" fmla="val f67"/>
              <a:gd name="f70" fmla="+- 0 0 f69"/>
              <a:gd name="f71" fmla="*/ f70 f0 1"/>
              <a:gd name="f72" fmla="*/ f71 1 f7"/>
              <a:gd name="f73" fmla="+- f72 0 f1"/>
              <a:gd name="f74" fmla="+- f73 f1 0"/>
              <a:gd name="f75" fmla="*/ f74 f7 1"/>
              <a:gd name="f76" fmla="*/ f75 1 f0"/>
              <a:gd name="f77" fmla="+- 0 0 f76"/>
              <a:gd name="f78" fmla="+- 0 0 f77"/>
              <a:gd name="f79" fmla="*/ f78 f0 1"/>
              <a:gd name="f80" fmla="*/ f79 1 f7"/>
              <a:gd name="f81" fmla="+- f80 0 f1"/>
              <a:gd name="f82" fmla="sin 1 f81"/>
              <a:gd name="f83" fmla="cos 1 f81"/>
              <a:gd name="f84" fmla="tan 1 f81"/>
              <a:gd name="f85" fmla="+- 0 0 f82"/>
              <a:gd name="f86" fmla="+- 0 0 f83"/>
              <a:gd name="f87" fmla="*/ 1 1 f84"/>
              <a:gd name="f88" fmla="+- 0 0 f85"/>
              <a:gd name="f89" fmla="+- 0 0 f86"/>
              <a:gd name="f90" fmla="*/ 1 1 f87"/>
              <a:gd name="f91" fmla="val f88"/>
              <a:gd name="f92" fmla="val f89"/>
              <a:gd name="f93" fmla="*/ f92 f68 1"/>
              <a:gd name="f94" fmla="*/ f91 f68 1"/>
              <a:gd name="f95" fmla="*/ f91 f56 1"/>
              <a:gd name="f96" fmla="*/ f92 f56 1"/>
              <a:gd name="f97" fmla="*/ f93 1 2"/>
              <a:gd name="f98" fmla="*/ f94 1 2"/>
              <a:gd name="f99" fmla="*/ f95 1 2"/>
              <a:gd name="f100" fmla="*/ f96 1 2"/>
              <a:gd name="f101" fmla="+- f97 0 f99"/>
              <a:gd name="f102" fmla="+- f98 f100 0"/>
              <a:gd name="f103" fmla="+- f97 f99 0"/>
              <a:gd name="f104" fmla="+- f98 0 f100"/>
              <a:gd name="f105" fmla="+- f39 0 f97"/>
              <a:gd name="f106" fmla="+- f40 0 f98"/>
              <a:gd name="f107" fmla="*/ f97 f36 1"/>
              <a:gd name="f108" fmla="*/ f98 f36 1"/>
              <a:gd name="f109" fmla="+- f51 0 f103"/>
              <a:gd name="f110" fmla="+- f39 0 f103"/>
              <a:gd name="f111" fmla="+- f39 0 f101"/>
              <a:gd name="f112" fmla="+- f50 0 f102"/>
              <a:gd name="f113" fmla="+- f40 0 f102"/>
              <a:gd name="f114" fmla="+- f40 0 f104"/>
              <a:gd name="f115" fmla="*/ f101 f36 1"/>
              <a:gd name="f116" fmla="*/ f104 f36 1"/>
              <a:gd name="f117" fmla="*/ f102 f36 1"/>
              <a:gd name="f118" fmla="*/ f103 f36 1"/>
              <a:gd name="f119" fmla="*/ f105 f36 1"/>
              <a:gd name="f120" fmla="*/ f106 f36 1"/>
              <a:gd name="f121" fmla="*/ f109 f90 1"/>
              <a:gd name="f122" fmla="*/ f112 1 f90"/>
              <a:gd name="f123" fmla="*/ f111 f36 1"/>
              <a:gd name="f124" fmla="*/ f114 f36 1"/>
              <a:gd name="f125" fmla="*/ f110 f36 1"/>
              <a:gd name="f126" fmla="*/ f113 f36 1"/>
              <a:gd name="f127" fmla="+- f121 f104 0"/>
              <a:gd name="f128" fmla="+- f111 0 f122"/>
              <a:gd name="f129" fmla="+- f101 f122 0"/>
              <a:gd name="f130" fmla="+- f40 0 f127"/>
              <a:gd name="f131" fmla="*/ f127 f36 1"/>
              <a:gd name="f132" fmla="*/ f128 f36 1"/>
              <a:gd name="f133" fmla="*/ f129 f36 1"/>
              <a:gd name="f134" fmla="*/ f130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107" y="f108"/>
              </a:cxn>
              <a:cxn ang="f33">
                <a:pos x="f119" y="f108"/>
              </a:cxn>
              <a:cxn ang="f34">
                <a:pos x="f119" y="f120"/>
              </a:cxn>
              <a:cxn ang="f35">
                <a:pos x="f107" y="f120"/>
              </a:cxn>
            </a:cxnLst>
            <a:rect l="f115" t="f116" r="f123" b="f124"/>
            <a:pathLst>
              <a:path>
                <a:moveTo>
                  <a:pt x="f115" y="f117"/>
                </a:moveTo>
                <a:lnTo>
                  <a:pt x="f118" y="f116"/>
                </a:lnTo>
                <a:lnTo>
                  <a:pt x="f59" y="f131"/>
                </a:lnTo>
                <a:lnTo>
                  <a:pt x="f125" y="f116"/>
                </a:lnTo>
                <a:lnTo>
                  <a:pt x="f123" y="f117"/>
                </a:lnTo>
                <a:lnTo>
                  <a:pt x="f132" y="f60"/>
                </a:lnTo>
                <a:lnTo>
                  <a:pt x="f123" y="f126"/>
                </a:lnTo>
                <a:lnTo>
                  <a:pt x="f125" y="f124"/>
                </a:lnTo>
                <a:lnTo>
                  <a:pt x="f59" y="f134"/>
                </a:lnTo>
                <a:lnTo>
                  <a:pt x="f118" y="f124"/>
                </a:lnTo>
                <a:lnTo>
                  <a:pt x="f115" y="f126"/>
                </a:lnTo>
                <a:lnTo>
                  <a:pt x="f133" y="f60"/>
                </a:lnTo>
                <a:close/>
              </a:path>
            </a:pathLst>
          </a:custGeom>
          <a:solidFill>
            <a:srgbClr val="FF0000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Textfeld 9"/>
          <p:cNvSpPr txBox="1"/>
          <p:nvPr/>
        </p:nvSpPr>
        <p:spPr>
          <a:xfrm>
            <a:off x="1584033" y="5292437"/>
            <a:ext cx="3648364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Burgsitzschule</a:t>
            </a:r>
          </a:p>
        </p:txBody>
      </p:sp>
      <p:sp>
        <p:nvSpPr>
          <p:cNvPr id="8" name="Textfeld 10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KLICK</a:t>
            </a:r>
          </a:p>
        </p:txBody>
      </p:sp>
      <p:sp>
        <p:nvSpPr>
          <p:cNvPr id="9" name="Chevron 11"/>
          <p:cNvSpPr/>
          <p:nvPr/>
        </p:nvSpPr>
        <p:spPr>
          <a:xfrm>
            <a:off x="11425382" y="6354613"/>
            <a:ext cx="452582" cy="3556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0000"/>
    </mc:Choice>
    <mc:Fallback>
      <p:transition advClick="0"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601" y="277090"/>
            <a:ext cx="9726198" cy="632162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5"/>
          <p:cNvSpPr txBox="1"/>
          <p:nvPr/>
        </p:nvSpPr>
        <p:spPr>
          <a:xfrm>
            <a:off x="2096655" y="5338614"/>
            <a:ext cx="3001819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Spangenberg, 31.01.2021</a:t>
            </a:r>
          </a:p>
        </p:txBody>
      </p:sp>
      <p:sp>
        <p:nvSpPr>
          <p:cNvPr id="4" name="Textfeld 6"/>
          <p:cNvSpPr txBox="1"/>
          <p:nvPr/>
        </p:nvSpPr>
        <p:spPr>
          <a:xfrm>
            <a:off x="3694541" y="2623185"/>
            <a:ext cx="7130472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Diese Zeilen stehen Ihnen für Anmerkungen zur freien Verfügung. </a:t>
            </a:r>
          </a:p>
        </p:txBody>
      </p:sp>
      <p:sp>
        <p:nvSpPr>
          <p:cNvPr id="5" name="Textfeld 8"/>
          <p:cNvSpPr txBox="1"/>
          <p:nvPr/>
        </p:nvSpPr>
        <p:spPr>
          <a:xfrm>
            <a:off x="6109700" y="5015456"/>
            <a:ext cx="4128653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Die sorgeberechtigten Personen müssen hier BEIDE unterschreiben.</a:t>
            </a:r>
          </a:p>
        </p:txBody>
      </p:sp>
      <p:sp>
        <p:nvSpPr>
          <p:cNvPr id="6" name="Textfeld 9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KLICK</a:t>
            </a:r>
          </a:p>
        </p:txBody>
      </p:sp>
      <p:sp>
        <p:nvSpPr>
          <p:cNvPr id="7" name="Chevron 10"/>
          <p:cNvSpPr/>
          <p:nvPr/>
        </p:nvSpPr>
        <p:spPr>
          <a:xfrm>
            <a:off x="11425382" y="6354613"/>
            <a:ext cx="452582" cy="3556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0000"/>
    </mc:Choice>
    <mc:Fallback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nhaltsplatzhalt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5602" y="325590"/>
            <a:ext cx="8783781" cy="6219520"/>
          </a:xfrm>
        </p:spPr>
      </p:pic>
      <p:sp>
        <p:nvSpPr>
          <p:cNvPr id="3" name="Textfeld 5"/>
          <p:cNvSpPr txBox="1"/>
          <p:nvPr/>
        </p:nvSpPr>
        <p:spPr>
          <a:xfrm>
            <a:off x="1625602" y="637309"/>
            <a:ext cx="6160651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Dieser Teil wird von der Schulleitung ausgefüllt.</a:t>
            </a:r>
          </a:p>
        </p:txBody>
      </p:sp>
      <p:sp>
        <p:nvSpPr>
          <p:cNvPr id="4" name="Textfeld 6"/>
          <p:cNvSpPr txBox="1"/>
          <p:nvPr/>
        </p:nvSpPr>
        <p:spPr>
          <a:xfrm>
            <a:off x="10860456" y="6354613"/>
            <a:ext cx="76661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Ende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5000"/>
    </mc:Choice>
    <mc:Fallback>
      <p:transition advTm="5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Picture</vt:lpstr>
      <vt:lpstr>In der folgenden Präsentation erhalten Sie Unterstützung beim Ausfüllen des Formulars „Anmeldung in den Jahrgang 5“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schule</dc:creator>
  <cp:lastModifiedBy>Frank Herzog</cp:lastModifiedBy>
  <cp:revision>5</cp:revision>
  <dcterms:created xsi:type="dcterms:W3CDTF">2021-01-19T18:20:48Z</dcterms:created>
  <dcterms:modified xsi:type="dcterms:W3CDTF">2021-01-29T16:19:59Z</dcterms:modified>
</cp:coreProperties>
</file>